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5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>
        <p:scale>
          <a:sx n="100" d="100"/>
          <a:sy n="100" d="100"/>
        </p:scale>
        <p:origin x="-504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4C8A5-B0DE-4EB3-BD39-8043655EA57B}" type="datetimeFigureOut">
              <a:rPr lang="cs-CZ" smtClean="0"/>
              <a:t>25. 5. 2014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01A43-5B7C-480A-B70A-0392794DA3E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01A43-5B7C-480A-B70A-0392794DA3E3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01A43-5B7C-480A-B70A-0392794DA3E3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9827F-25E0-4299-AD7A-37D6442C2C41}" type="datetimeFigureOut">
              <a:rPr lang="cs-CZ" smtClean="0"/>
              <a:pPr/>
              <a:t>25. 5. 2014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03AB1-E204-4DD0-9F45-9EF2FB6C913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440159"/>
          </a:xfrm>
        </p:spPr>
        <p:txBody>
          <a:bodyPr/>
          <a:lstStyle/>
          <a:p>
            <a:r>
              <a:rPr lang="cs-CZ" dirty="0" smtClean="0"/>
              <a:t>  </a:t>
            </a:r>
            <a:r>
              <a:rPr lang="cs-CZ" dirty="0" smtClean="0"/>
              <a:t>Kooperativa </a:t>
            </a:r>
            <a:r>
              <a:rPr lang="cs-CZ" sz="4000" dirty="0" smtClean="0"/>
              <a:t>Perspektiva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</a:rPr>
              <a:t>Kombinuje 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</a:rPr>
              <a:t>v sobě původní podstatu životního </a:t>
            </a:r>
          </a:p>
          <a:p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</a:rPr>
              <a:t>pojištění (zabezpečení sebe a svých nejbližších pro případ nepříznivých životních situací) s prvky, jež splňují </a:t>
            </a:r>
          </a:p>
          <a:p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</a:rPr>
              <a:t>nároky současného klienta (flexibilita, široká nabídka rizikových pojištění a možnost investování). 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cs-CZ" sz="2800" u="sng" dirty="0" smtClean="0"/>
              <a:t>Vážná onemocnění</a:t>
            </a:r>
            <a:endParaRPr lang="cs-CZ" sz="28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000" dirty="0" smtClean="0"/>
              <a:t>	Lze </a:t>
            </a:r>
            <a:r>
              <a:rPr lang="cs-CZ" sz="2000" dirty="0" smtClean="0"/>
              <a:t>sjednat ve třech </a:t>
            </a:r>
            <a:r>
              <a:rPr lang="cs-CZ" sz="2000" dirty="0" smtClean="0"/>
              <a:t>variantách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Basic , Standard, </a:t>
            </a:r>
            <a:r>
              <a:rPr lang="cs-CZ" sz="2000" dirty="0" err="1" smtClean="0"/>
              <a:t>Exclusive</a:t>
            </a:r>
            <a:r>
              <a:rPr lang="cs-CZ" sz="2000" dirty="0" smtClean="0"/>
              <a:t> + pojištění </a:t>
            </a:r>
            <a:endParaRPr lang="cs-CZ" sz="2000" dirty="0" smtClean="0"/>
          </a:p>
          <a:p>
            <a:pPr>
              <a:buNone/>
            </a:pPr>
            <a:endParaRPr lang="cs-CZ" sz="2000" dirty="0"/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 smtClean="0"/>
              <a:t>	</a:t>
            </a:r>
            <a:r>
              <a:rPr lang="cs-CZ" sz="2000" u="sng" dirty="0" smtClean="0"/>
              <a:t>Pro ni  </a:t>
            </a:r>
            <a:r>
              <a:rPr lang="cs-CZ" sz="2000" dirty="0" smtClean="0"/>
              <a:t>			 </a:t>
            </a:r>
            <a:r>
              <a:rPr lang="cs-CZ" sz="2000" u="sng" dirty="0" smtClean="0"/>
              <a:t>Pro něj</a:t>
            </a:r>
          </a:p>
          <a:p>
            <a:pPr>
              <a:buNone/>
            </a:pPr>
            <a:r>
              <a:rPr lang="cs-CZ" sz="2000" dirty="0" smtClean="0"/>
              <a:t>	rakovina prsu		</a:t>
            </a:r>
            <a:r>
              <a:rPr lang="cs-CZ" sz="2000" dirty="0" smtClean="0"/>
              <a:t>	 </a:t>
            </a:r>
            <a:r>
              <a:rPr lang="cs-CZ" sz="2000" dirty="0" smtClean="0"/>
              <a:t>rakovina prsu</a:t>
            </a:r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 smtClean="0"/>
              <a:t>rakovina vaječníků		 rakovina prostaty</a:t>
            </a:r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   úmrtí rodičky při porodu</a:t>
            </a:r>
          </a:p>
          <a:p>
            <a:pPr>
              <a:buNone/>
            </a:pPr>
            <a:r>
              <a:rPr lang="cs-CZ" sz="2000" dirty="0"/>
              <a:t> 	</a:t>
            </a:r>
            <a:r>
              <a:rPr lang="cs-CZ" sz="2000" dirty="0" smtClean="0"/>
              <a:t>			rozštěp páteře</a:t>
            </a:r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   			Downův, </a:t>
            </a:r>
            <a:r>
              <a:rPr lang="cs-CZ" sz="2000" dirty="0" err="1" smtClean="0"/>
              <a:t>Edwardsův</a:t>
            </a:r>
            <a:r>
              <a:rPr lang="cs-CZ" sz="2000" dirty="0" smtClean="0"/>
              <a:t> a </a:t>
            </a:r>
            <a:r>
              <a:rPr lang="cs-CZ" sz="2000" dirty="0" err="1" smtClean="0"/>
              <a:t>Patauův</a:t>
            </a:r>
            <a:r>
              <a:rPr lang="cs-CZ" sz="2000" dirty="0" smtClean="0"/>
              <a:t> syndrom</a:t>
            </a:r>
          </a:p>
          <a:p>
            <a:pPr>
              <a:buNone/>
            </a:pPr>
            <a:r>
              <a:rPr lang="cs-CZ" sz="2000" dirty="0" smtClean="0"/>
              <a:t>			vrozené vady živě narozených dětí</a:t>
            </a:r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 smtClean="0"/>
              <a:t>		genetické nervosvalové </a:t>
            </a:r>
            <a:r>
              <a:rPr lang="cs-CZ" sz="2000" dirty="0" smtClean="0"/>
              <a:t>onemocnění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u="sng" dirty="0" smtClean="0"/>
              <a:t>Omezení pojistného plnění </a:t>
            </a:r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Narození </a:t>
            </a:r>
            <a:r>
              <a:rPr lang="cs-CZ" sz="2000" dirty="0" err="1" smtClean="0"/>
              <a:t>vícerčat</a:t>
            </a:r>
            <a:r>
              <a:rPr lang="cs-CZ" sz="2000" dirty="0" smtClean="0"/>
              <a:t>: pojistitel vyplatí 20 % pojistné částky. </a:t>
            </a:r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Narození dítěte s vrozenou vadou: pojistitel vyplatí 50 % pojistné částky.</a:t>
            </a:r>
            <a:endParaRPr lang="cs-CZ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 </a:t>
            </a:r>
            <a:endParaRPr lang="cs-CZ" sz="2000" dirty="0" smtClean="0"/>
          </a:p>
        </p:txBody>
      </p:sp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539552" y="188640"/>
          <a:ext cx="8160567" cy="600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0189"/>
                <a:gridCol w="2720189"/>
                <a:gridCol w="2720189"/>
              </a:tblGrid>
              <a:tr h="28596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Varianta Basic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Varianta Standard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Varianta </a:t>
                      </a:r>
                      <a:r>
                        <a:rPr lang="cs-CZ" sz="1400" dirty="0" err="1" smtClean="0"/>
                        <a:t>Exclusive</a:t>
                      </a:r>
                      <a:r>
                        <a:rPr lang="cs-CZ" sz="1400" dirty="0" smtClean="0"/>
                        <a:t> </a:t>
                      </a:r>
                      <a:endParaRPr lang="cs-CZ" sz="1400" dirty="0"/>
                    </a:p>
                  </a:txBody>
                  <a:tcPr/>
                </a:tc>
              </a:tr>
              <a:tr h="28596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infarkt myokardu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totální selhání ledvin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primární kardiomyopatie </a:t>
                      </a:r>
                      <a:endParaRPr lang="cs-CZ" sz="1400" dirty="0"/>
                    </a:p>
                  </a:txBody>
                  <a:tcPr/>
                </a:tc>
              </a:tr>
              <a:tr h="28596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náhlá cévní mozková příhoda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příčná míšní léze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roztroušená skleróza </a:t>
                      </a:r>
                      <a:endParaRPr lang="cs-CZ" sz="1400" dirty="0"/>
                    </a:p>
                  </a:txBody>
                  <a:tcPr/>
                </a:tc>
              </a:tr>
              <a:tr h="486136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nitrolební nádory nezhoubného původu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transplantace důležitých tělesných orgánů 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fulminantní meningokokové onemocnění</a:t>
                      </a:r>
                      <a:endParaRPr lang="cs-CZ" sz="1400" dirty="0"/>
                    </a:p>
                  </a:txBody>
                  <a:tcPr/>
                </a:tc>
              </a:tr>
              <a:tr h="28596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rakovina</a:t>
                      </a:r>
                      <a:endParaRPr lang="cs-CZ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hluchota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idiopatická plicní fibróza </a:t>
                      </a:r>
                      <a:endParaRPr lang="cs-CZ" sz="1400" dirty="0"/>
                    </a:p>
                  </a:txBody>
                  <a:tcPr/>
                </a:tc>
              </a:tr>
              <a:tr h="200173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lymfom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slepota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glaukom </a:t>
                      </a:r>
                      <a:endParaRPr lang="cs-CZ" sz="1400" dirty="0"/>
                    </a:p>
                  </a:txBody>
                  <a:tcPr/>
                </a:tc>
              </a:tr>
              <a:tr h="200173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leukemie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Parkinsonova choroba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nákaza HIV </a:t>
                      </a:r>
                      <a:endParaRPr lang="cs-CZ" sz="1400" dirty="0"/>
                    </a:p>
                  </a:txBody>
                  <a:tcPr/>
                </a:tc>
              </a:tr>
              <a:tr h="200173">
                <a:tc>
                  <a:txBody>
                    <a:bodyPr/>
                    <a:lstStyle/>
                    <a:p>
                      <a:r>
                        <a:rPr lang="cs-CZ" sz="1400" dirty="0" err="1" smtClean="0"/>
                        <a:t>Hodgkinova</a:t>
                      </a:r>
                      <a:r>
                        <a:rPr lang="cs-CZ" sz="1400" dirty="0" smtClean="0"/>
                        <a:t> choroba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amyotrofická laterální skleróza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operace aorty </a:t>
                      </a:r>
                      <a:endParaRPr lang="cs-CZ" sz="1400" dirty="0"/>
                    </a:p>
                  </a:txBody>
                  <a:tcPr/>
                </a:tc>
              </a:tr>
              <a:tr h="20157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Alzheimerova choroba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snížená soběstačnost </a:t>
                      </a:r>
                      <a:endParaRPr lang="cs-CZ" sz="1400" dirty="0"/>
                    </a:p>
                  </a:txBody>
                  <a:tcPr/>
                </a:tc>
              </a:tr>
              <a:tr h="202673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lupus </a:t>
                      </a:r>
                      <a:r>
                        <a:rPr lang="cs-CZ" sz="1400" dirty="0" err="1" smtClean="0"/>
                        <a:t>erythomatodes</a:t>
                      </a:r>
                      <a:r>
                        <a:rPr lang="cs-CZ" sz="1400" dirty="0" smtClean="0"/>
                        <a:t> 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+ onemocnění varianty Standard </a:t>
                      </a:r>
                      <a:endParaRPr lang="cs-CZ" sz="1400" dirty="0"/>
                    </a:p>
                  </a:txBody>
                  <a:tcPr/>
                </a:tc>
              </a:tr>
              <a:tr h="250264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akutní koronární syndrom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14558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cukrovka diabetes </a:t>
                      </a:r>
                      <a:r>
                        <a:rPr lang="cs-CZ" sz="1400" dirty="0" err="1" smtClean="0"/>
                        <a:t>mellitus</a:t>
                      </a:r>
                      <a:r>
                        <a:rPr lang="cs-CZ" sz="1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14558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ruptura </a:t>
                      </a:r>
                      <a:r>
                        <a:rPr lang="cs-CZ" sz="1400" dirty="0" err="1" smtClean="0"/>
                        <a:t>aneuryzmatu</a:t>
                      </a:r>
                      <a:r>
                        <a:rPr lang="cs-CZ" sz="1400" dirty="0" smtClean="0"/>
                        <a:t> mozkové tepny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14558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operace věnčitých tepen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14558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chronická glomerulonefritida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14558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náhrada srdeční chlopně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14558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Meningitida, encefalitida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  <a:tr h="347921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+ onemocnění varianty Basic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sz="2800" b="1" dirty="0" smtClean="0"/>
              <a:t>Osvobození od placení pojistného v případě </a:t>
            </a:r>
            <a:br>
              <a:rPr lang="cs-CZ" sz="2800" b="1" dirty="0" smtClean="0"/>
            </a:br>
            <a:r>
              <a:rPr lang="cs-CZ" sz="2800" b="1" dirty="0" smtClean="0"/>
              <a:t>smrti druhého pojištěného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sz="2000" dirty="0" smtClean="0"/>
              <a:t>	</a:t>
            </a:r>
            <a:r>
              <a:rPr lang="cs-CZ" sz="3800" dirty="0" smtClean="0"/>
              <a:t>Pokud </a:t>
            </a:r>
            <a:r>
              <a:rPr lang="cs-CZ" sz="3800" dirty="0" smtClean="0"/>
              <a:t>je </a:t>
            </a:r>
            <a:r>
              <a:rPr lang="cs-CZ" sz="3800" u="sng" dirty="0" smtClean="0"/>
              <a:t>1 pojištěným dítě a dojde k smrti druhého pojištěného </a:t>
            </a:r>
            <a:r>
              <a:rPr lang="cs-CZ" sz="3800" dirty="0" smtClean="0"/>
              <a:t>osvobodí pojistitel </a:t>
            </a:r>
            <a:r>
              <a:rPr lang="cs-CZ" sz="3800" dirty="0" err="1" smtClean="0"/>
              <a:t>pojistníka</a:t>
            </a:r>
            <a:r>
              <a:rPr lang="cs-CZ" sz="3800" dirty="0" smtClean="0"/>
              <a:t>  od placení pojistného za celou pojistnou smlouvu. </a:t>
            </a:r>
          </a:p>
          <a:p>
            <a:pPr>
              <a:buNone/>
            </a:pPr>
            <a:r>
              <a:rPr lang="cs-CZ" sz="3800" dirty="0" smtClean="0"/>
              <a:t>	Osvobození  </a:t>
            </a:r>
            <a:r>
              <a:rPr lang="cs-CZ" sz="3800" dirty="0" smtClean="0"/>
              <a:t>skončí koncem pojistné doby tohoto pojištění (nejvýše však v 18 nebo 26 letech věku dítěte).</a:t>
            </a:r>
          </a:p>
          <a:p>
            <a:pPr>
              <a:buNone/>
            </a:pPr>
            <a:endParaRPr lang="cs-CZ" sz="4400" dirty="0"/>
          </a:p>
          <a:p>
            <a:pPr lvl="1">
              <a:buNone/>
            </a:pPr>
            <a:r>
              <a:rPr lang="cs-CZ" sz="4400" b="1" dirty="0" smtClean="0"/>
              <a:t>				Ošetření </a:t>
            </a:r>
            <a:r>
              <a:rPr lang="cs-CZ" sz="4400" b="1" dirty="0" smtClean="0"/>
              <a:t>dítěte</a:t>
            </a:r>
            <a:endParaRPr lang="cs-CZ" sz="4400" dirty="0" smtClean="0"/>
          </a:p>
          <a:p>
            <a:pPr>
              <a:buNone/>
            </a:pPr>
            <a:r>
              <a:rPr lang="cs-CZ" sz="3800" dirty="0" smtClean="0"/>
              <a:t>	Plní sjednané </a:t>
            </a:r>
            <a:r>
              <a:rPr lang="cs-CZ" sz="3800" dirty="0" smtClean="0"/>
              <a:t>denní </a:t>
            </a:r>
            <a:r>
              <a:rPr lang="cs-CZ" sz="3800" dirty="0" smtClean="0"/>
              <a:t>dávky osobě</a:t>
            </a:r>
            <a:r>
              <a:rPr lang="cs-CZ" sz="3800" dirty="0" smtClean="0"/>
              <a:t>, která uplatnila nárok </a:t>
            </a:r>
            <a:r>
              <a:rPr lang="cs-CZ" sz="3800" dirty="0" smtClean="0"/>
              <a:t>na ošetřovné</a:t>
            </a:r>
            <a:r>
              <a:rPr lang="cs-CZ" sz="3800" dirty="0" smtClean="0"/>
              <a:t>, a to za každý den ošetřování pojištěného dítěte. Z jedné pojistné události pojistitel plní nejdéle za dobu 90 dnů ošetřování. </a:t>
            </a:r>
          </a:p>
          <a:p>
            <a:pPr>
              <a:buNone/>
            </a:pPr>
            <a:r>
              <a:rPr lang="cs-CZ" sz="3800" dirty="0" smtClean="0"/>
              <a:t>	V </a:t>
            </a:r>
            <a:r>
              <a:rPr lang="cs-CZ" sz="3800" dirty="0" smtClean="0"/>
              <a:t>rámci jednoho pojistného roku pojistitel plní nejvýše za dobu 180 dnů. </a:t>
            </a:r>
          </a:p>
          <a:p>
            <a:pPr>
              <a:buNone/>
            </a:pPr>
            <a:r>
              <a:rPr lang="cs-CZ" sz="3800" dirty="0" smtClean="0"/>
              <a:t>	Karenční </a:t>
            </a:r>
            <a:r>
              <a:rPr lang="cs-CZ" sz="3800" dirty="0" smtClean="0"/>
              <a:t>doba – plní až </a:t>
            </a:r>
            <a:r>
              <a:rPr lang="cs-CZ" sz="3800" u="sng" dirty="0" smtClean="0"/>
              <a:t>od 9 dne</a:t>
            </a:r>
          </a:p>
          <a:p>
            <a:pPr>
              <a:buNone/>
            </a:pPr>
            <a:r>
              <a:rPr lang="cs-CZ" sz="3800" dirty="0" smtClean="0"/>
              <a:t>	Toto </a:t>
            </a:r>
            <a:r>
              <a:rPr lang="cs-CZ" sz="3800" dirty="0" smtClean="0"/>
              <a:t>pojištění se sjednává maximálně </a:t>
            </a:r>
            <a:r>
              <a:rPr lang="cs-CZ" sz="3800" u="sng" dirty="0" smtClean="0"/>
              <a:t>do věku 11 let dítěte</a:t>
            </a:r>
          </a:p>
          <a:p>
            <a:pPr>
              <a:buNone/>
            </a:pPr>
            <a:r>
              <a:rPr lang="cs-CZ" sz="3800" dirty="0" smtClean="0"/>
              <a:t>	K </a:t>
            </a:r>
            <a:r>
              <a:rPr lang="cs-CZ" sz="3800" dirty="0" smtClean="0"/>
              <a:t>výplatě pojistného plnění dojde až po skončení ošetřování dítěte</a:t>
            </a:r>
            <a:r>
              <a:rPr lang="cs-CZ" sz="3800" dirty="0" smtClean="0"/>
              <a:t>.</a:t>
            </a:r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Investice</a:t>
            </a:r>
            <a:endParaRPr lang="cs-CZ" sz="4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	Pojistník </a:t>
            </a:r>
            <a:r>
              <a:rPr lang="cs-CZ" sz="2400" dirty="0" smtClean="0"/>
              <a:t>má právo </a:t>
            </a:r>
            <a:r>
              <a:rPr lang="cs-CZ" sz="2400" u="sng" dirty="0" smtClean="0"/>
              <a:t>rozložit </a:t>
            </a:r>
            <a:r>
              <a:rPr lang="cs-CZ" sz="2400" u="sng" dirty="0" smtClean="0"/>
              <a:t>běžné pojistné </a:t>
            </a:r>
            <a:r>
              <a:rPr lang="cs-CZ" sz="2400" dirty="0" smtClean="0"/>
              <a:t>až do čtyř negarantovaných fondů </a:t>
            </a:r>
            <a:r>
              <a:rPr lang="cs-CZ" sz="2400" dirty="0" smtClean="0"/>
              <a:t>(včetně </a:t>
            </a:r>
            <a:r>
              <a:rPr lang="cs-CZ" sz="2400" dirty="0" err="1" smtClean="0"/>
              <a:t>realokačního</a:t>
            </a:r>
            <a:r>
              <a:rPr lang="cs-CZ" sz="2400" dirty="0" smtClean="0"/>
              <a:t> programu) </a:t>
            </a:r>
          </a:p>
          <a:p>
            <a:pPr>
              <a:buNone/>
            </a:pPr>
            <a:r>
              <a:rPr lang="cs-CZ" sz="2400" dirty="0" smtClean="0"/>
              <a:t>	a </a:t>
            </a:r>
            <a:r>
              <a:rPr lang="cs-CZ" sz="2400" dirty="0" smtClean="0"/>
              <a:t>jednoho garantovaného fondu</a:t>
            </a:r>
            <a:r>
              <a:rPr lang="cs-CZ" sz="2400" dirty="0" smtClean="0"/>
              <a:t>.</a:t>
            </a:r>
          </a:p>
          <a:p>
            <a:pPr>
              <a:buNone/>
            </a:pPr>
            <a:r>
              <a:rPr lang="cs-CZ" sz="2400" dirty="0" smtClean="0"/>
              <a:t>	ERSTE-SPARINVEST </a:t>
            </a: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	</a:t>
            </a:r>
            <a:r>
              <a:rPr lang="cs-CZ" sz="2400" dirty="0" smtClean="0"/>
              <a:t>C-QUADRAT ARTS</a:t>
            </a:r>
          </a:p>
          <a:p>
            <a:pPr>
              <a:buNone/>
            </a:pPr>
            <a:r>
              <a:rPr lang="cs-CZ" sz="2400" dirty="0" smtClean="0"/>
              <a:t>	</a:t>
            </a:r>
            <a:r>
              <a:rPr lang="cs-CZ" sz="2400" dirty="0" smtClean="0"/>
              <a:t>CONSEQ  </a:t>
            </a:r>
            <a:r>
              <a:rPr lang="cs-CZ" sz="2400" dirty="0" smtClean="0"/>
              <a:t>ACTIVE </a:t>
            </a:r>
            <a:r>
              <a:rPr lang="cs-CZ" sz="2400" dirty="0" smtClean="0"/>
              <a:t>INVEST</a:t>
            </a:r>
          </a:p>
          <a:p>
            <a:pPr>
              <a:buNone/>
            </a:pPr>
            <a:r>
              <a:rPr lang="cs-CZ" sz="2400" dirty="0" smtClean="0"/>
              <a:t>	KOMODITNÍ FOND </a:t>
            </a: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	</a:t>
            </a:r>
            <a:endParaRPr lang="cs-CZ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Možnosti pojištění</a:t>
            </a:r>
            <a:endParaRPr lang="cs-CZ" sz="4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	</a:t>
            </a:r>
            <a:r>
              <a:rPr lang="cs-CZ" sz="2400" u="sng" dirty="0" smtClean="0"/>
              <a:t>Hlavní pojištěný </a:t>
            </a:r>
            <a:r>
              <a:rPr lang="cs-CZ" sz="2400" dirty="0" smtClean="0"/>
              <a:t>- dospělý+druhý </a:t>
            </a:r>
            <a:r>
              <a:rPr lang="cs-CZ" sz="2400" dirty="0" smtClean="0"/>
              <a:t>pojištěný(dospělí)+ až 3 děti</a:t>
            </a:r>
          </a:p>
          <a:p>
            <a:pPr>
              <a:buNone/>
            </a:pPr>
            <a:r>
              <a:rPr lang="cs-CZ" sz="2400" dirty="0" smtClean="0"/>
              <a:t>	</a:t>
            </a:r>
            <a:r>
              <a:rPr lang="cs-CZ" sz="2400" u="sng" dirty="0" smtClean="0"/>
              <a:t>Hlavní pojištěný </a:t>
            </a:r>
            <a:r>
              <a:rPr lang="cs-CZ" sz="2400" dirty="0" smtClean="0"/>
              <a:t>- </a:t>
            </a:r>
            <a:r>
              <a:rPr lang="cs-CZ" sz="2400" dirty="0" smtClean="0"/>
              <a:t>dítě+ druhý pojištěný(dospělí)</a:t>
            </a:r>
          </a:p>
          <a:p>
            <a:endParaRPr lang="cs-CZ" sz="2400" u="sng" dirty="0"/>
          </a:p>
          <a:p>
            <a:pPr>
              <a:buNone/>
            </a:pPr>
            <a:r>
              <a:rPr lang="cs-CZ" sz="2400" dirty="0" smtClean="0"/>
              <a:t>	</a:t>
            </a:r>
            <a:r>
              <a:rPr lang="cs-CZ" sz="2400" u="sng" dirty="0" smtClean="0"/>
              <a:t>Je </a:t>
            </a:r>
            <a:r>
              <a:rPr lang="cs-CZ" sz="2400" u="sng" dirty="0" smtClean="0"/>
              <a:t>li hlavním pojištěným dítě pak v jeho 18 </a:t>
            </a:r>
            <a:r>
              <a:rPr lang="cs-CZ" sz="2400" u="sng" dirty="0" smtClean="0"/>
              <a:t>letech</a:t>
            </a:r>
          </a:p>
          <a:p>
            <a:pPr>
              <a:buNone/>
            </a:pPr>
            <a:r>
              <a:rPr lang="cs-CZ" sz="2400" dirty="0" smtClean="0"/>
              <a:t>	- automaticky nastavíme pojistnou částku pro případ smrti </a:t>
            </a:r>
          </a:p>
          <a:p>
            <a:pPr>
              <a:buNone/>
            </a:pPr>
            <a:r>
              <a:rPr lang="cs-CZ" sz="2400" dirty="0" smtClean="0"/>
              <a:t>	  ve </a:t>
            </a:r>
            <a:r>
              <a:rPr lang="cs-CZ" sz="2400" dirty="0" smtClean="0"/>
              <a:t>výši 10 000 Kč,</a:t>
            </a: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	-</a:t>
            </a:r>
            <a:r>
              <a:rPr lang="cs-CZ" sz="2400" dirty="0" smtClean="0"/>
              <a:t>lze pro něj zjednat </a:t>
            </a:r>
            <a:r>
              <a:rPr lang="cs-CZ" sz="2400" dirty="0" smtClean="0"/>
              <a:t>rizika pro dospělé</a:t>
            </a: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	-lze </a:t>
            </a:r>
            <a:r>
              <a:rPr lang="cs-CZ" sz="2400" dirty="0" smtClean="0"/>
              <a:t>v pojistné smlouvě sjednat pojištění až pro další 3 </a:t>
            </a:r>
            <a:r>
              <a:rPr lang="cs-CZ" sz="2400" dirty="0" smtClean="0"/>
              <a:t>děti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	</a:t>
            </a:r>
            <a:endParaRPr lang="cs-CZ" sz="2400" dirty="0" smtClean="0"/>
          </a:p>
          <a:p>
            <a:endParaRPr lang="cs-CZ" sz="2400" dirty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Parametry pojištění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	Hlavní </a:t>
            </a:r>
            <a:r>
              <a:rPr lang="cs-CZ" sz="2400" dirty="0" smtClean="0"/>
              <a:t>pojištěný		dospělí			dítě</a:t>
            </a:r>
          </a:p>
          <a:p>
            <a:pPr>
              <a:buNone/>
            </a:pPr>
            <a:r>
              <a:rPr lang="cs-CZ" sz="2400" dirty="0" smtClean="0"/>
              <a:t>	Nejnižší </a:t>
            </a:r>
            <a:r>
              <a:rPr lang="cs-CZ" sz="2400" dirty="0" smtClean="0"/>
              <a:t>vstupní věk	18 let			0   let</a:t>
            </a:r>
          </a:p>
          <a:p>
            <a:pPr>
              <a:buNone/>
            </a:pPr>
            <a:r>
              <a:rPr lang="cs-CZ" sz="2400" dirty="0" smtClean="0"/>
              <a:t>	Nejvyšší  </a:t>
            </a:r>
            <a:r>
              <a:rPr lang="cs-CZ" sz="2400" dirty="0" smtClean="0"/>
              <a:t>vstupní věk	70 let			17 let</a:t>
            </a:r>
          </a:p>
          <a:p>
            <a:pPr>
              <a:buNone/>
            </a:pPr>
            <a:r>
              <a:rPr lang="cs-CZ" sz="2400" dirty="0" smtClean="0"/>
              <a:t>	Max</a:t>
            </a:r>
            <a:r>
              <a:rPr lang="cs-CZ" sz="2400" dirty="0" smtClean="0"/>
              <a:t>. koncový věk				80 let</a:t>
            </a:r>
          </a:p>
          <a:p>
            <a:pPr>
              <a:buNone/>
            </a:pPr>
            <a:r>
              <a:rPr lang="cs-CZ" sz="2400" dirty="0" smtClean="0"/>
              <a:t>	Min</a:t>
            </a:r>
            <a:r>
              <a:rPr lang="cs-CZ" sz="2400" dirty="0" smtClean="0"/>
              <a:t>. pojistná doba				10 let</a:t>
            </a:r>
          </a:p>
          <a:p>
            <a:pPr>
              <a:buNone/>
            </a:pPr>
            <a:r>
              <a:rPr lang="cs-CZ" sz="2400" dirty="0" smtClean="0"/>
              <a:t>	Max</a:t>
            </a:r>
            <a:r>
              <a:rPr lang="cs-CZ" sz="2400" dirty="0" smtClean="0"/>
              <a:t>. pojistná doba		do 80 let hlavního pojištěného			</a:t>
            </a:r>
            <a:endParaRPr lang="cs-CZ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4000" dirty="0" smtClean="0"/>
              <a:t>Bonusové pojištění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2400" dirty="0" smtClean="0"/>
              <a:t>     </a:t>
            </a:r>
            <a:r>
              <a:rPr lang="cs-CZ" sz="2400" dirty="0" smtClean="0"/>
              <a:t>  </a:t>
            </a:r>
            <a:r>
              <a:rPr lang="cs-CZ" sz="2800" dirty="0" smtClean="0"/>
              <a:t>Zcela </a:t>
            </a:r>
            <a:r>
              <a:rPr lang="cs-CZ" sz="2800" dirty="0" smtClean="0"/>
              <a:t>zdarma může pojistník  při uzavření pojistné smlouvy zvolit jedno z následujících bonusových  připojištění pro hlavního pojistného</a:t>
            </a:r>
          </a:p>
          <a:p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b="1" dirty="0" smtClean="0"/>
              <a:t>1</a:t>
            </a:r>
            <a:r>
              <a:rPr lang="cs-CZ" sz="2800" dirty="0" smtClean="0"/>
              <a:t> </a:t>
            </a:r>
            <a:r>
              <a:rPr lang="cs-CZ" sz="2800" dirty="0" smtClean="0"/>
              <a:t>Pojištění pro případ </a:t>
            </a:r>
            <a:r>
              <a:rPr lang="cs-CZ" sz="2800" b="1" dirty="0" smtClean="0"/>
              <a:t>smrti</a:t>
            </a:r>
            <a:r>
              <a:rPr lang="cs-CZ" sz="2800" dirty="0" smtClean="0"/>
              <a:t> </a:t>
            </a:r>
            <a:r>
              <a:rPr lang="cs-CZ" sz="2800" b="1" dirty="0" smtClean="0"/>
              <a:t>hlavního pojištěného následkem úrazu </a:t>
            </a:r>
            <a:r>
              <a:rPr lang="cs-CZ" sz="2800" dirty="0" smtClean="0"/>
              <a:t>s pojistnou částkou ve výši </a:t>
            </a:r>
            <a:r>
              <a:rPr lang="cs-CZ" sz="2800" u="sng" dirty="0" smtClean="0"/>
              <a:t>dvojnásobku  ročního pojistného </a:t>
            </a:r>
            <a:r>
              <a:rPr lang="cs-CZ" sz="2800" dirty="0" smtClean="0"/>
              <a:t>(tj. 24násobku měsíčního pojistného). </a:t>
            </a:r>
          </a:p>
          <a:p>
            <a:pPr>
              <a:buNone/>
            </a:pP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b="1" dirty="0" smtClean="0"/>
              <a:t>2</a:t>
            </a:r>
            <a:r>
              <a:rPr lang="cs-CZ" sz="2800" dirty="0" smtClean="0"/>
              <a:t> </a:t>
            </a:r>
            <a:r>
              <a:rPr lang="cs-CZ" sz="2800" dirty="0" smtClean="0"/>
              <a:t>Pojištění pro případ </a:t>
            </a:r>
            <a:r>
              <a:rPr lang="cs-CZ" sz="2800" b="1" dirty="0" smtClean="0"/>
              <a:t>plné invalidity hlavního pojištěného následkem úrazu s jednorázovým pojistným plněním </a:t>
            </a:r>
            <a:r>
              <a:rPr lang="cs-CZ" sz="2800" dirty="0" smtClean="0"/>
              <a:t>ve výši </a:t>
            </a:r>
            <a:r>
              <a:rPr lang="cs-CZ" sz="2800" u="sng" dirty="0" smtClean="0"/>
              <a:t>čtyřnásobku ročního pojistného </a:t>
            </a:r>
            <a:r>
              <a:rPr lang="cs-CZ" sz="2800" dirty="0" smtClean="0"/>
              <a:t>(tj. 48násobku měsíčního pojistného). </a:t>
            </a:r>
          </a:p>
          <a:p>
            <a:pPr>
              <a:buNone/>
            </a:pPr>
            <a:r>
              <a:rPr lang="cs-CZ" sz="2800" dirty="0" smtClean="0"/>
              <a:t>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b="1" dirty="0" smtClean="0"/>
              <a:t>3 </a:t>
            </a:r>
            <a:r>
              <a:rPr lang="cs-CZ" sz="2800" dirty="0" smtClean="0"/>
              <a:t>Pojištění pro případ </a:t>
            </a:r>
            <a:r>
              <a:rPr lang="cs-CZ" sz="2800" b="1" dirty="0" smtClean="0"/>
              <a:t>plné invalidity hlavního pojištěného následkem úrazu se zproštěním od placení běžného pojistného </a:t>
            </a:r>
            <a:r>
              <a:rPr lang="cs-CZ" sz="2800" dirty="0" smtClean="0"/>
              <a:t>za celou pojistnou smlouvu po dobu čtyř let. Hlavní pojištěný není během trvání zproštění povinen znovu prokazovat svou plnou invaliditu. </a:t>
            </a:r>
          </a:p>
          <a:p>
            <a:endParaRPr lang="cs-CZ" sz="2800" dirty="0"/>
          </a:p>
          <a:p>
            <a:pPr>
              <a:buNone/>
            </a:pPr>
            <a:r>
              <a:rPr lang="cs-CZ" sz="2800" dirty="0" smtClean="0"/>
              <a:t>	Zvolené </a:t>
            </a:r>
            <a:r>
              <a:rPr lang="cs-CZ" sz="2800" dirty="0" smtClean="0"/>
              <a:t>bonusové pojištění nelze během trvání pojištění měnit. </a:t>
            </a:r>
            <a:endParaRPr lang="cs-CZ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 </a:t>
            </a:r>
            <a:r>
              <a:rPr lang="cs-CZ" sz="4000" dirty="0" smtClean="0"/>
              <a:t>Prémie za bezeškodní průběh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	</a:t>
            </a:r>
            <a:r>
              <a:rPr lang="cs-CZ" sz="3100" u="sng" dirty="0" smtClean="0"/>
              <a:t>Pokud </a:t>
            </a:r>
            <a:r>
              <a:rPr lang="cs-CZ" sz="3100" u="sng" dirty="0" smtClean="0"/>
              <a:t>jsou splněny obě následující podmínky</a:t>
            </a:r>
          </a:p>
          <a:p>
            <a:endParaRPr lang="cs-CZ" sz="3100" dirty="0" smtClean="0"/>
          </a:p>
          <a:p>
            <a:pPr>
              <a:buNone/>
            </a:pPr>
            <a:r>
              <a:rPr lang="cs-CZ" sz="3100" dirty="0" smtClean="0"/>
              <a:t>	1- hlavní </a:t>
            </a:r>
            <a:r>
              <a:rPr lang="cs-CZ" sz="3100" dirty="0" smtClean="0"/>
              <a:t>pojištěný se dožije konce pojištění, </a:t>
            </a:r>
          </a:p>
          <a:p>
            <a:pPr>
              <a:buNone/>
            </a:pPr>
            <a:r>
              <a:rPr lang="cs-CZ" sz="3100" dirty="0" smtClean="0"/>
              <a:t>	2-  během </a:t>
            </a:r>
            <a:r>
              <a:rPr lang="cs-CZ" sz="3100" dirty="0" smtClean="0"/>
              <a:t>trvání pojištění nenastane pojistná událost ze žádného z rizikových pojištění sjednaných v pojistné smlouvě</a:t>
            </a:r>
          </a:p>
          <a:p>
            <a:pPr>
              <a:buNone/>
            </a:pPr>
            <a:r>
              <a:rPr lang="cs-CZ" sz="3100" dirty="0" smtClean="0"/>
              <a:t>	 </a:t>
            </a:r>
            <a:endParaRPr lang="cs-CZ" sz="3100" dirty="0" smtClean="0"/>
          </a:p>
          <a:p>
            <a:pPr>
              <a:buNone/>
            </a:pPr>
            <a:r>
              <a:rPr lang="cs-CZ" sz="3100" dirty="0" smtClean="0"/>
              <a:t>	Vyplatí </a:t>
            </a:r>
            <a:r>
              <a:rPr lang="cs-CZ" sz="3100" dirty="0" smtClean="0"/>
              <a:t>pojistitel hlavnímu pojištěnému prémii </a:t>
            </a:r>
            <a:r>
              <a:rPr lang="cs-CZ" sz="3100" dirty="0" smtClean="0"/>
              <a:t>za bezeškodní průběh. </a:t>
            </a:r>
            <a:endParaRPr lang="cs-CZ" sz="3100" dirty="0" smtClean="0"/>
          </a:p>
          <a:p>
            <a:pPr>
              <a:buNone/>
            </a:pPr>
            <a:r>
              <a:rPr lang="cs-CZ" sz="3100" dirty="0" smtClean="0"/>
              <a:t>	Tato </a:t>
            </a:r>
            <a:r>
              <a:rPr lang="cs-CZ" sz="3100" dirty="0" smtClean="0"/>
              <a:t>prémie je ve </a:t>
            </a:r>
            <a:r>
              <a:rPr lang="cs-CZ" sz="3100" dirty="0" smtClean="0"/>
              <a:t>výši procentního podílu </a:t>
            </a:r>
            <a:r>
              <a:rPr lang="cs-CZ" sz="3100" dirty="0"/>
              <a:t> </a:t>
            </a:r>
            <a:r>
              <a:rPr lang="cs-CZ" sz="3100" dirty="0" smtClean="0"/>
              <a:t>z celkového rizikového pojistného za sjednaná riziková pojištění, které bylo odečteno z účtu </a:t>
            </a:r>
            <a:r>
              <a:rPr lang="cs-CZ" sz="3100" dirty="0" err="1" smtClean="0"/>
              <a:t>pojistníka</a:t>
            </a:r>
            <a:r>
              <a:rPr lang="cs-CZ" sz="3100" dirty="0" smtClean="0"/>
              <a:t> </a:t>
            </a:r>
            <a:r>
              <a:rPr lang="cs-CZ" sz="3100" dirty="0" smtClean="0"/>
              <a:t>za </a:t>
            </a:r>
            <a:r>
              <a:rPr lang="cs-CZ" sz="3100" dirty="0" smtClean="0"/>
              <a:t>celou dobu trvání pojištění (včetně pojistného za předběžné pojištění).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Pojistná částka pro případ smrti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Aktuální věk 	Min. pojistná částka 		Max. pojistná částka </a:t>
            </a:r>
          </a:p>
          <a:p>
            <a:pPr>
              <a:buNone/>
            </a:pPr>
            <a:r>
              <a:rPr lang="cs-CZ" sz="2400" dirty="0" smtClean="0"/>
              <a:t>	  0 </a:t>
            </a:r>
            <a:r>
              <a:rPr lang="cs-CZ" sz="2400" dirty="0" smtClean="0"/>
              <a:t>– 17		 0 Kč				 0 Kč </a:t>
            </a:r>
          </a:p>
          <a:p>
            <a:pPr>
              <a:buNone/>
            </a:pPr>
            <a:r>
              <a:rPr lang="cs-CZ" sz="2400" dirty="0" smtClean="0"/>
              <a:t>	18 </a:t>
            </a:r>
            <a:r>
              <a:rPr lang="cs-CZ" sz="2400" dirty="0" smtClean="0"/>
              <a:t>– 60		 50 000 Kč		 8 000 </a:t>
            </a:r>
            <a:r>
              <a:rPr lang="cs-CZ" sz="2400" dirty="0" err="1" smtClean="0"/>
              <a:t>000</a:t>
            </a:r>
            <a:r>
              <a:rPr lang="cs-CZ" sz="2400" dirty="0" smtClean="0"/>
              <a:t> Kč </a:t>
            </a:r>
          </a:p>
          <a:p>
            <a:pPr>
              <a:buNone/>
            </a:pPr>
            <a:r>
              <a:rPr lang="cs-CZ" sz="2400" dirty="0" smtClean="0"/>
              <a:t>	61 </a:t>
            </a:r>
            <a:r>
              <a:rPr lang="cs-CZ" sz="2400" dirty="0" smtClean="0"/>
              <a:t>– 70		 20 000 Kč		 8 000 </a:t>
            </a:r>
            <a:r>
              <a:rPr lang="cs-CZ" sz="2400" dirty="0" err="1" smtClean="0"/>
              <a:t>000</a:t>
            </a:r>
            <a:r>
              <a:rPr lang="cs-CZ" sz="2400" dirty="0" smtClean="0"/>
              <a:t> Kč </a:t>
            </a:r>
          </a:p>
          <a:p>
            <a:pPr>
              <a:buNone/>
            </a:pPr>
            <a:r>
              <a:rPr lang="cs-CZ" sz="2400" dirty="0" smtClean="0"/>
              <a:t>	71 </a:t>
            </a:r>
            <a:r>
              <a:rPr lang="cs-CZ" sz="2400" dirty="0" smtClean="0"/>
              <a:t>- 80 		 20 000 Kč 		</a:t>
            </a:r>
            <a:r>
              <a:rPr lang="cs-CZ" sz="2400" dirty="0" smtClean="0"/>
              <a:t> 8 </a:t>
            </a:r>
            <a:r>
              <a:rPr lang="cs-CZ" sz="2400" dirty="0" smtClean="0"/>
              <a:t>000 </a:t>
            </a:r>
            <a:r>
              <a:rPr lang="cs-CZ" sz="2400" dirty="0" err="1" smtClean="0"/>
              <a:t>000</a:t>
            </a:r>
            <a:r>
              <a:rPr lang="cs-CZ" sz="2400" dirty="0" smtClean="0"/>
              <a:t> Kč </a:t>
            </a:r>
          </a:p>
          <a:p>
            <a:endParaRPr lang="cs-CZ" sz="2400" dirty="0"/>
          </a:p>
          <a:p>
            <a:pPr>
              <a:buNone/>
            </a:pPr>
            <a:r>
              <a:rPr lang="cs-CZ" sz="2400" dirty="0" smtClean="0"/>
              <a:t>     Je-li </a:t>
            </a:r>
            <a:r>
              <a:rPr lang="cs-CZ" sz="2400" u="sng" dirty="0" smtClean="0"/>
              <a:t>hlavním pojištěným dítě</a:t>
            </a:r>
            <a:r>
              <a:rPr lang="cs-CZ" sz="2400" dirty="0" smtClean="0"/>
              <a:t>, je pojistná částka pro případ smrti nulová a v roce, kdy pojištěné dítě dosáhne věku 18 let, se automaticky nastaví na částku 10 000 </a:t>
            </a:r>
            <a:endParaRPr lang="cs-CZ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Typy rizikových pojištění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500" b="1" dirty="0" smtClean="0"/>
              <a:t>	Dospělý </a:t>
            </a:r>
            <a:r>
              <a:rPr lang="cs-CZ" sz="2500" b="1" dirty="0" smtClean="0"/>
              <a:t>pojištěný      </a:t>
            </a:r>
            <a:r>
              <a:rPr lang="cs-CZ" sz="2500" dirty="0" smtClean="0"/>
              <a:t>			   </a:t>
            </a:r>
            <a:r>
              <a:rPr lang="cs-CZ" sz="2500" b="1" dirty="0" smtClean="0"/>
              <a:t>Pojištěné dítě</a:t>
            </a:r>
          </a:p>
          <a:p>
            <a:pPr>
              <a:buNone/>
            </a:pPr>
            <a:r>
              <a:rPr lang="cs-CZ" sz="2500" dirty="0" smtClean="0"/>
              <a:t>	Smrt </a:t>
            </a:r>
            <a:r>
              <a:rPr lang="cs-CZ" sz="2500" dirty="0" smtClean="0"/>
              <a:t>s výplatou pojistné částky 		Úrazové pojištění dítěte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Důchod pro pozůstalé 			Úraz. pojištění při dopravní nehodě </a:t>
            </a:r>
          </a:p>
          <a:p>
            <a:pPr>
              <a:buNone/>
            </a:pPr>
            <a:r>
              <a:rPr lang="cs-CZ" sz="2500" dirty="0" smtClean="0"/>
              <a:t>	Úrazové </a:t>
            </a:r>
            <a:r>
              <a:rPr lang="cs-CZ" sz="2500" dirty="0" smtClean="0"/>
              <a:t>pojištění 			Vážné onemocnění dítěte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Úrazové pojištění při dopravní nehodě	 Ošetřování dítěte </a:t>
            </a:r>
          </a:p>
          <a:p>
            <a:pPr>
              <a:buNone/>
            </a:pPr>
            <a:r>
              <a:rPr lang="cs-CZ" sz="2500" dirty="0" smtClean="0"/>
              <a:t>	Vážná </a:t>
            </a:r>
            <a:r>
              <a:rPr lang="cs-CZ" sz="2500" dirty="0" smtClean="0"/>
              <a:t>onemocnění 			Pobyt dítěte v nemocnici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Pracovní neschopnost 			Péče o zdravotně postižené dítě </a:t>
            </a:r>
          </a:p>
          <a:p>
            <a:pPr>
              <a:buNone/>
            </a:pPr>
            <a:r>
              <a:rPr lang="cs-CZ" sz="2500" dirty="0" smtClean="0"/>
              <a:t>	Pobyt </a:t>
            </a:r>
            <a:r>
              <a:rPr lang="cs-CZ" sz="2500" dirty="0" smtClean="0"/>
              <a:t>v nemocnici			 Zajištění zdravotní péče </a:t>
            </a:r>
          </a:p>
          <a:p>
            <a:pPr>
              <a:buNone/>
            </a:pPr>
            <a:r>
              <a:rPr lang="cs-CZ" sz="2500" dirty="0" smtClean="0"/>
              <a:t>	Invalidita </a:t>
            </a: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Zproštění od placení pojistného v případě </a:t>
            </a:r>
          </a:p>
          <a:p>
            <a:pPr>
              <a:buNone/>
            </a:pPr>
            <a:r>
              <a:rPr lang="cs-CZ" sz="2500" dirty="0" smtClean="0"/>
              <a:t>	plné </a:t>
            </a:r>
            <a:r>
              <a:rPr lang="cs-CZ" sz="2500" dirty="0" smtClean="0"/>
              <a:t>invalidity hlavního pojištěného                            </a:t>
            </a:r>
          </a:p>
          <a:p>
            <a:pPr>
              <a:buNone/>
            </a:pPr>
            <a:r>
              <a:rPr lang="cs-CZ" sz="2500" dirty="0" smtClean="0"/>
              <a:t>	Osvobození </a:t>
            </a:r>
            <a:r>
              <a:rPr lang="cs-CZ" sz="2500" dirty="0" smtClean="0"/>
              <a:t>od placení pojistného </a:t>
            </a:r>
          </a:p>
          <a:p>
            <a:pPr>
              <a:buNone/>
            </a:pPr>
            <a:r>
              <a:rPr lang="cs-CZ" sz="2500" dirty="0" smtClean="0"/>
              <a:t>	 </a:t>
            </a:r>
            <a:r>
              <a:rPr lang="cs-CZ" sz="2500" dirty="0" smtClean="0"/>
              <a:t>v případě smrti druhého pojištěného </a:t>
            </a:r>
          </a:p>
          <a:p>
            <a:pPr>
              <a:buNone/>
            </a:pPr>
            <a:r>
              <a:rPr lang="cs-CZ" sz="2500" dirty="0" smtClean="0"/>
              <a:t>	Zajištění </a:t>
            </a:r>
            <a:r>
              <a:rPr lang="cs-CZ" sz="2500" dirty="0" smtClean="0"/>
              <a:t>zdravotní péče </a:t>
            </a:r>
            <a:endParaRPr lang="cs-CZ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Trvalé následky úrazu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000" dirty="0" smtClean="0"/>
          </a:p>
          <a:p>
            <a:pPr>
              <a:buNone/>
            </a:pPr>
            <a:r>
              <a:rPr lang="cs-CZ" sz="2400" dirty="0" smtClean="0"/>
              <a:t>	Dojde-li </a:t>
            </a:r>
            <a:r>
              <a:rPr lang="cs-CZ" sz="2400" dirty="0" smtClean="0"/>
              <a:t>během trvání tohoto pojištění k úrazu pojištěného, jenž zanechá trvalé následky, vyplatí mu pojistitel plnění ve výši procentního podílu ze sjednané pojistné částky, který odpovídá rozsahu trvalých následků</a:t>
            </a:r>
          </a:p>
          <a:p>
            <a:endParaRPr lang="cs-CZ" sz="2400" dirty="0"/>
          </a:p>
          <a:p>
            <a:pPr>
              <a:buNone/>
            </a:pPr>
            <a:r>
              <a:rPr lang="cs-CZ" sz="2400" dirty="0" smtClean="0"/>
              <a:t>	Varianty </a:t>
            </a:r>
            <a:r>
              <a:rPr lang="cs-CZ" sz="2400" dirty="0" smtClean="0"/>
              <a:t>progresivního plnění	 s 4násobnou progresí </a:t>
            </a:r>
          </a:p>
          <a:p>
            <a:pPr>
              <a:buNone/>
            </a:pPr>
            <a:r>
              <a:rPr lang="cs-CZ" sz="2400" dirty="0"/>
              <a:t>	</a:t>
            </a:r>
            <a:r>
              <a:rPr lang="cs-CZ" sz="2400" dirty="0" smtClean="0"/>
              <a:t>				 </a:t>
            </a:r>
            <a:r>
              <a:rPr lang="cs-CZ" sz="2400" dirty="0" smtClean="0"/>
              <a:t>	 s </a:t>
            </a:r>
            <a:r>
              <a:rPr lang="cs-CZ" sz="2400" dirty="0" smtClean="0"/>
              <a:t>6násobnou progresí</a:t>
            </a:r>
          </a:p>
          <a:p>
            <a:pPr>
              <a:buNone/>
            </a:pPr>
            <a:r>
              <a:rPr lang="cs-CZ" sz="2400" dirty="0" smtClean="0"/>
              <a:t>	</a:t>
            </a:r>
            <a:r>
              <a:rPr lang="cs-CZ" sz="2400" dirty="0" smtClean="0"/>
              <a:t>Varianty </a:t>
            </a:r>
            <a:r>
              <a:rPr lang="cs-CZ" sz="2400" dirty="0" smtClean="0"/>
              <a:t>rozsahu plnění	</a:t>
            </a:r>
            <a:r>
              <a:rPr lang="cs-CZ" sz="2400" dirty="0" smtClean="0"/>
              <a:t>	 </a:t>
            </a:r>
            <a:r>
              <a:rPr lang="cs-CZ" sz="2400" dirty="0" smtClean="0"/>
              <a:t>0,1 % ,  10,1 %,  25,1 %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 lvl="8">
              <a:buNone/>
            </a:pPr>
            <a:endParaRPr lang="cs-CZ" sz="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b="1" dirty="0" smtClean="0"/>
              <a:t>	</a:t>
            </a:r>
            <a:r>
              <a:rPr lang="cs-CZ" sz="2800" b="1" u="sng" dirty="0" smtClean="0"/>
              <a:t>Denní </a:t>
            </a:r>
            <a:r>
              <a:rPr lang="cs-CZ" sz="2800" b="1" u="sng" dirty="0" smtClean="0"/>
              <a:t>odškodné za následky úrazu</a:t>
            </a:r>
          </a:p>
          <a:p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u="sng" dirty="0" smtClean="0"/>
              <a:t>Karenční </a:t>
            </a:r>
            <a:r>
              <a:rPr lang="cs-CZ" sz="2000" u="sng" dirty="0" smtClean="0"/>
              <a:t>doba </a:t>
            </a:r>
            <a:r>
              <a:rPr lang="cs-CZ" sz="2000" dirty="0" smtClean="0"/>
              <a:t>	</a:t>
            </a:r>
            <a:endParaRPr lang="cs-CZ" sz="2000" dirty="0" smtClean="0"/>
          </a:p>
          <a:p>
            <a:pPr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7, 28, nebo 42 dnů, při jejím překročení pojistitel plní od prvního dne</a:t>
            </a:r>
          </a:p>
          <a:p>
            <a:pPr>
              <a:buNone/>
            </a:pPr>
            <a:r>
              <a:rPr lang="cs-CZ" sz="2000" dirty="0" smtClean="0"/>
              <a:t>     </a:t>
            </a:r>
            <a:r>
              <a:rPr lang="cs-CZ" sz="2000" dirty="0" smtClean="0"/>
              <a:t> </a:t>
            </a:r>
            <a:r>
              <a:rPr lang="cs-CZ" sz="2000" dirty="0" smtClean="0"/>
              <a:t>Z </a:t>
            </a:r>
            <a:r>
              <a:rPr lang="cs-CZ" sz="2000" dirty="0" smtClean="0"/>
              <a:t>jedné pojistné události plní pojistitel nejdéle za dobu 365 dnů.</a:t>
            </a:r>
          </a:p>
          <a:p>
            <a:pPr>
              <a:buNone/>
            </a:pPr>
            <a:endParaRPr lang="cs-CZ" sz="2400" b="1" dirty="0" smtClean="0"/>
          </a:p>
          <a:p>
            <a:pPr>
              <a:buNone/>
            </a:pPr>
            <a:r>
              <a:rPr lang="cs-CZ" sz="2400" b="1" dirty="0" smtClean="0"/>
              <a:t>     </a:t>
            </a:r>
            <a:endParaRPr lang="cs-CZ" sz="2000" dirty="0" smtClean="0"/>
          </a:p>
          <a:p>
            <a:pPr lvl="1">
              <a:buNone/>
            </a:pPr>
            <a:r>
              <a:rPr lang="cs-CZ" b="1" u="sng" dirty="0" smtClean="0"/>
              <a:t>Pobyt v nemocnici následkem úrazu</a:t>
            </a:r>
          </a:p>
          <a:p>
            <a:pPr lvl="1">
              <a:buNone/>
            </a:pPr>
            <a:endParaRPr lang="cs-CZ" sz="2000" b="1" u="sng" dirty="0"/>
          </a:p>
          <a:p>
            <a:pPr lvl="1">
              <a:buNone/>
            </a:pPr>
            <a:r>
              <a:rPr lang="cs-CZ" sz="2000" dirty="0" smtClean="0"/>
              <a:t>Progrese    od 31. dne ve výši 150 % pojistné částky, </a:t>
            </a:r>
          </a:p>
          <a:p>
            <a:pPr lvl="1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</a:t>
            </a:r>
            <a:r>
              <a:rPr lang="cs-CZ" sz="2000" dirty="0" smtClean="0"/>
              <a:t> od </a:t>
            </a:r>
            <a:r>
              <a:rPr lang="cs-CZ" sz="2000" dirty="0" smtClean="0"/>
              <a:t>91. dne ve výši 200 % pojistné částky. </a:t>
            </a:r>
          </a:p>
          <a:p>
            <a:pPr lvl="1">
              <a:buNone/>
            </a:pPr>
            <a:endParaRPr lang="cs-CZ" sz="2000" dirty="0" smtClean="0"/>
          </a:p>
          <a:p>
            <a:pPr lvl="1">
              <a:buNone/>
            </a:pPr>
            <a:endParaRPr lang="cs-CZ" sz="2000" dirty="0" smtClean="0"/>
          </a:p>
          <a:p>
            <a:pPr lvl="1">
              <a:buNone/>
            </a:pPr>
            <a:endParaRPr lang="cs-CZ" sz="2400" b="1" u="sng" dirty="0" smtClean="0"/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183</Words>
  <Application>Microsoft Office PowerPoint</Application>
  <PresentationFormat>Předvádění na obrazovce (4:3)</PresentationFormat>
  <Paragraphs>158</Paragraphs>
  <Slides>13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  Kooperativa Perspektiva</vt:lpstr>
      <vt:lpstr>Možnosti pojištění</vt:lpstr>
      <vt:lpstr>Parametry pojištění</vt:lpstr>
      <vt:lpstr>Bonusové pojištění</vt:lpstr>
      <vt:lpstr> Prémie za bezeškodní průběh</vt:lpstr>
      <vt:lpstr>Pojistná částka pro případ smrti </vt:lpstr>
      <vt:lpstr>Typy rizikových pojištění</vt:lpstr>
      <vt:lpstr>Trvalé následky úrazu</vt:lpstr>
      <vt:lpstr> </vt:lpstr>
      <vt:lpstr>Vážná onemocnění</vt:lpstr>
      <vt:lpstr>Snímek 11</vt:lpstr>
      <vt:lpstr>Osvobození od placení pojistného v případě  smrti druhého pojištěného</vt:lpstr>
      <vt:lpstr>Investice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Miroslava Weinfurterová</dc:creator>
  <cp:lastModifiedBy>Miroslava Weinfurterová</cp:lastModifiedBy>
  <cp:revision>85</cp:revision>
  <dcterms:created xsi:type="dcterms:W3CDTF">2014-05-22T11:33:54Z</dcterms:created>
  <dcterms:modified xsi:type="dcterms:W3CDTF">2014-05-25T16:24:19Z</dcterms:modified>
</cp:coreProperties>
</file>